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y="5143500" cx="9144000"/>
  <p:notesSz cx="6858000" cy="9144000"/>
  <p:embeddedFontLst>
    <p:embeddedFont>
      <p:font typeface="IBM Plex Sans"/>
      <p:bold r:id="rId33"/>
      <p:boldItalic r:id="rId34"/>
    </p:embeddedFont>
    <p:embeddedFont>
      <p:font typeface="Alice"/>
      <p:regular r:id="rId35"/>
    </p:embeddedFont>
    <p:embeddedFont>
      <p:font typeface="Merriweather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IBMPlexSans-bold.fntdata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font" Target="fonts/Alice-regular.fntdata"/><Relationship Id="rId12" Type="http://schemas.openxmlformats.org/officeDocument/2006/relationships/slide" Target="slides/slide5.xml"/><Relationship Id="rId34" Type="http://schemas.openxmlformats.org/officeDocument/2006/relationships/font" Target="fonts/IBMPlexSans-boldItalic.fntdata"/><Relationship Id="rId15" Type="http://schemas.openxmlformats.org/officeDocument/2006/relationships/slide" Target="slides/slide8.xml"/><Relationship Id="rId37" Type="http://schemas.openxmlformats.org/officeDocument/2006/relationships/font" Target="fonts/Merriweather-bold.fntdata"/><Relationship Id="rId14" Type="http://schemas.openxmlformats.org/officeDocument/2006/relationships/slide" Target="slides/slide7.xml"/><Relationship Id="rId36" Type="http://schemas.openxmlformats.org/officeDocument/2006/relationships/font" Target="fonts/Merriweather-regular.fntdata"/><Relationship Id="rId17" Type="http://schemas.openxmlformats.org/officeDocument/2006/relationships/slide" Target="slides/slide10.xml"/><Relationship Id="rId39" Type="http://schemas.openxmlformats.org/officeDocument/2006/relationships/font" Target="fonts/Merriweather-boldItalic.fntdata"/><Relationship Id="rId16" Type="http://schemas.openxmlformats.org/officeDocument/2006/relationships/slide" Target="slides/slide9.xml"/><Relationship Id="rId38" Type="http://schemas.openxmlformats.org/officeDocument/2006/relationships/font" Target="fonts/Merriweather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gif>
</file>

<file path=ppt/media/image11.png>
</file>

<file path=ppt/media/image12.jpg>
</file>

<file path=ppt/media/image13.png>
</file>

<file path=ppt/media/image14.png>
</file>

<file path=ppt/media/image15.gif>
</file>

<file path=ppt/media/image16.gif>
</file>

<file path=ppt/media/image17.gif>
</file>

<file path=ppt/media/image18.gif>
</file>

<file path=ppt/media/image19.png>
</file>

<file path=ppt/media/image2.png>
</file>

<file path=ppt/media/image20.png>
</file>

<file path=ppt/media/image21.gif>
</file>

<file path=ppt/media/image22.gif>
</file>

<file path=ppt/media/image4.gif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4a4062657_1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g354a4062657_1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c1f36af8b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3c1f36af8bd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c1f36af8b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3c1f36af8bd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c1f36af8b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3c1f36af8bd_0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c1f36af8b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3c1f36af8bd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c1f36af8bd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3c1f36af8bd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c1f36af8b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3c1f36af8bd_0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c2139ca96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3c2139ca96e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c1f36af8b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3c1f36af8bd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c1f36af8bd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3c1f36af8bd_0_1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c1f36af8bd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3c1f36af8bd_0_1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4a4062657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354a4062657_8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c1f36af8b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3c1f36af8bd_0_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c21c7a83a0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3c21c7a83a0_0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c21c7a83a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3c21c7a83a0_0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c2139ca96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3c2139ca96e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54a4062657_8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354a4062657_8_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4a406265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354a4062657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4a4062657_8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54a4062657_8_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54a4062657_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354a4062657_8_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c21c7a83a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3c21c7a83a0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c21c7a83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c21c7a83a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c1f36af8b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3c1f36af8bd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c1f36af8b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3c1f36af8bd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c1f36af8b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3c1f36af8bd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0" name="Google Shape;60;p14" title="2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3" name="Google Shape;83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9" name="Google Shape;89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0" name="Google Shape;90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1" name="Google Shape;91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3" name="Google Shape;103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4" name="Google Shape;104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9" name="Google Shape;109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1" name="Google Shape;111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7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1" name="Google Shape;141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3" name="Google Shape;143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8" name="Google Shape;148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29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6" name="Google Shape;156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0" name="Google Shape;160;p30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1" name="Google Shape;161;p30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2" name="Google Shape;162;p30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3" name="Google Shape;163;p3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3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5" name="Google Shape;165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3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9" name="Google Shape;169;p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0" name="Google Shape;170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3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4" name="Google Shape;174;p3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7" name="Google Shape;177;p33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78" name="Google Shape;178;p33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79" name="Google Shape;179;p3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3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1" name="Google Shape;181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4" name="Google Shape;184;p34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34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6" name="Google Shape;186;p3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3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8" name="Google Shape;188;p3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1" name="Google Shape;191;p35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3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4" name="Google Shape;194;p3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7" name="Google Shape;197;p36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3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0" name="Google Shape;200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22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ranavrathod.com/projects/imagecompression/" TargetMode="External"/><Relationship Id="rId4" Type="http://schemas.openxmlformats.org/officeDocument/2006/relationships/image" Target="../media/image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medium.com/@darshan.nere/introduction-to-network-steganography-14c2bbecc609" TargetMode="External"/><Relationship Id="rId4" Type="http://schemas.openxmlformats.org/officeDocument/2006/relationships/image" Target="../media/image1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tryhackme.com/room/cicada3301vol1" TargetMode="External"/><Relationship Id="rId4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6"/>
          <p:cNvSpPr txBox="1"/>
          <p:nvPr/>
        </p:nvSpPr>
        <p:spPr>
          <a:xfrm>
            <a:off x="383750" y="1033200"/>
            <a:ext cx="4841100" cy="3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lang="en-GB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chosen cover image is made up of pixels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lang="en-GB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Each pixel is defined with RGB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lang="en-GB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Pixel values range from</a:t>
            </a:r>
            <a:r>
              <a:rPr lang="en-GB" sz="19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 0-255</a:t>
            </a:r>
            <a:r>
              <a:rPr lang="en-GB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0 being black and 255 being white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lang="en-GB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we change the </a:t>
            </a:r>
            <a:r>
              <a:rPr lang="en-GB" sz="1900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rPr>
              <a:t>last bit value of a pixel</a:t>
            </a:r>
            <a:r>
              <a:rPr lang="en-GB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not much visual different, changes shade only slightly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lang="en-GB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Values that make up the data we want to hide is stored in the LSB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b="1" lang="en-GB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read, you just read the LSB</a:t>
            </a:r>
            <a:endParaRPr b="1"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6" name="Google Shape;26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9350" y="1421312"/>
            <a:ext cx="3395176" cy="286067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46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LSB Substitution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7"/>
          <p:cNvSpPr txBox="1"/>
          <p:nvPr/>
        </p:nvSpPr>
        <p:spPr>
          <a:xfrm>
            <a:off x="742450" y="893350"/>
            <a:ext cx="7689900" cy="3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Includes hiding data into whitespace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Adding or changing spaces, tabs and line breaks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Looks normal, not visible, patterns of the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white space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encodes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binary data - when decoded reveals secret messages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tool for this is “stegsnow”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Another tool for this type of steg is “stegcloak”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Compresses and encrypts the message before cloaking it with Unicode invisible characters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47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Text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74" name="Google Shape;27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6450" y="4093800"/>
            <a:ext cx="966025" cy="966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tuffed animal with big eyes is sitting on the floor next to a phone . (provided by Tenor)" id="275" name="Google Shape;27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" y="3574775"/>
            <a:ext cx="885150" cy="156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8"/>
          <p:cNvSpPr txBox="1"/>
          <p:nvPr/>
        </p:nvSpPr>
        <p:spPr>
          <a:xfrm>
            <a:off x="742450" y="981325"/>
            <a:ext cx="7689900" cy="38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LSB is the main one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Transform domain methods - DCT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Convert images into frequency blocks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Modify mid-frequency coefficients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Tools like outguess and JSteg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48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Image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descr="a stuffed animal is holding a polaroid camera in his hands (provided by Tenor)" id="282" name="Google Shape;28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8300" y="3297875"/>
            <a:ext cx="2545700" cy="184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9"/>
          <p:cNvSpPr txBox="1"/>
          <p:nvPr/>
        </p:nvSpPr>
        <p:spPr>
          <a:xfrm>
            <a:off x="742450" y="994850"/>
            <a:ext cx="7689900" cy="38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Hiding info in video files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Also can be done with LSB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substitution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using techniques like DCT and DWT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 u="sng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https://pranavrathod.com/projects/imagecompression/</a:t>
            </a:r>
            <a:endParaRPr b="1" sz="2200">
              <a:solidFill>
                <a:srgbClr val="6AA84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49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Video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descr="a woman is taking a picture with a camera in her hand . (provided by Tenor)" id="289" name="Google Shape;28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5525" y="3545950"/>
            <a:ext cx="2978475" cy="159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0"/>
          <p:cNvSpPr txBox="1"/>
          <p:nvPr/>
        </p:nvSpPr>
        <p:spPr>
          <a:xfrm>
            <a:off x="742450" y="927175"/>
            <a:ext cx="7689900" cy="3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Recording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messages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backwards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Hidden messages that are only deciphered when played in reverse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Used in songs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Missy Elliot - “Work It”: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not technically steganography but still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Simpsons episodes: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propaganda episode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5" name="Google Shape;295;p50" title="giphy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8275" y="3337225"/>
            <a:ext cx="1493400" cy="14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0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Audio - Backmasking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1"/>
          <p:cNvSpPr txBox="1"/>
          <p:nvPr/>
        </p:nvSpPr>
        <p:spPr>
          <a:xfrm>
            <a:off x="742450" y="961025"/>
            <a:ext cx="7689900" cy="3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Spectrogram encoding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Using tools like audacity or sonic visualiser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Click the track name, select the spectrogram view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 can adjust the scale and colours to see it better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You’d be looking for text, images or QR codes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LSB can also be used on audio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nothing appears in the spectrogram try checking it with </a:t>
            </a:r>
            <a:r>
              <a:rPr b="1" lang="en-GB" sz="22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stegolsb</a:t>
            </a:r>
            <a:endParaRPr b="1" sz="22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51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Audio - </a:t>
            </a: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Spectrogram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2"/>
          <p:cNvSpPr txBox="1"/>
          <p:nvPr/>
        </p:nvSpPr>
        <p:spPr>
          <a:xfrm>
            <a:off x="742450" y="1401625"/>
            <a:ext cx="76899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8" name="Google Shape;308;p52" title="67e0cf2d57a07-Screenshot 2025-03-24 0945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575" y="61887"/>
            <a:ext cx="8651650" cy="501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3"/>
          <p:cNvSpPr txBox="1"/>
          <p:nvPr/>
        </p:nvSpPr>
        <p:spPr>
          <a:xfrm>
            <a:off x="742450" y="947475"/>
            <a:ext cx="7689900" cy="3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Embedding messages into the metadata: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images, audio, video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Metadata is often overlooked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Metastego allows you to embed messages into files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also extracts metadata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Integrity of the file is intact: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quality stays the same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53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Metadata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descr="a screenshot of a computer screen shows the location history option (provided by Tenor)" id="315" name="Google Shape;31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0450" y="3589996"/>
            <a:ext cx="2333550" cy="15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4"/>
          <p:cNvSpPr txBox="1"/>
          <p:nvPr/>
        </p:nvSpPr>
        <p:spPr>
          <a:xfrm>
            <a:off x="650175" y="893350"/>
            <a:ext cx="7689900" cy="4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Hiding data in network protocols:</a:t>
            </a:r>
            <a:r>
              <a:rPr lang="en-GB" sz="2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avoids detection during transmission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Payload based:</a:t>
            </a:r>
            <a:endParaRPr b="1" sz="22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LSB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Spread Spectrum Modulation: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data dispersed over a wide frequency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Protocol based:</a:t>
            </a:r>
            <a:endParaRPr b="1" sz="22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b="1" lang="en-GB" sz="22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IP header</a:t>
            </a:r>
            <a:r>
              <a:rPr lang="en-GB" sz="22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change IP header fields (like TTL) or identification fields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b="1" lang="en-GB" sz="22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TCP header:</a:t>
            </a:r>
            <a:r>
              <a:rPr lang="en-GB" sz="220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change TCP header fields, sequence numbers and flags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54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Network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descr="a black background with the words connecting and a loading circle (provided by Tenor)" id="322" name="Google Shape;32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5475" y="4395015"/>
            <a:ext cx="768525" cy="74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5"/>
          <p:cNvSpPr txBox="1"/>
          <p:nvPr/>
        </p:nvSpPr>
        <p:spPr>
          <a:xfrm>
            <a:off x="742450" y="961025"/>
            <a:ext cx="7689900" cy="3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Timing based:</a:t>
            </a:r>
            <a:endParaRPr b="1" sz="22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b="1"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Jitter modulation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Related to the difference in packet arrival timings - changes result in concealed channels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Traffic based:</a:t>
            </a:r>
            <a:endParaRPr b="1" sz="22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b="1"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Manipulate the pattern of traffic: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Alter frequency and timing of data transmissions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rgbClr val="B6D7A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Introduction to Network Steganography | by Darshan Nere | Medium</a:t>
            </a:r>
            <a:endParaRPr sz="2900">
              <a:solidFill>
                <a:srgbClr val="B6D7A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55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Network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descr="a man with the words &quot; the network will decide your fate &quot; above him (provided by Tenor)" id="329" name="Google Shape;32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5900" y="3905275"/>
            <a:ext cx="2218099" cy="12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38"/>
          <p:cNvGrpSpPr/>
          <p:nvPr/>
        </p:nvGrpSpPr>
        <p:grpSpPr>
          <a:xfrm>
            <a:off x="508472" y="2965908"/>
            <a:ext cx="8115300" cy="1701570"/>
            <a:chOff x="0" y="-38100"/>
            <a:chExt cx="4274726" cy="896301"/>
          </a:xfrm>
        </p:grpSpPr>
        <p:sp>
          <p:nvSpPr>
            <p:cNvPr id="210" name="Google Shape;210;p38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FFFFFF">
                  <a:alpha val="600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8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" name="Google Shape;212;p38"/>
          <p:cNvGrpSpPr/>
          <p:nvPr/>
        </p:nvGrpSpPr>
        <p:grpSpPr>
          <a:xfrm>
            <a:off x="514350" y="2965908"/>
            <a:ext cx="8115300" cy="1701570"/>
            <a:chOff x="0" y="-38100"/>
            <a:chExt cx="4274726" cy="896301"/>
          </a:xfrm>
        </p:grpSpPr>
        <p:sp>
          <p:nvSpPr>
            <p:cNvPr id="213" name="Google Shape;213;p38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FFFFFF">
                <a:alpha val="15294"/>
              </a:srgbClr>
            </a:solidFill>
            <a:ln cap="rnd" cmpd="sng" w="38100">
              <a:solidFill>
                <a:srgbClr val="FFFFFF">
                  <a:alpha val="15294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8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5" name="Google Shape;215;p38"/>
          <p:cNvSpPr txBox="1"/>
          <p:nvPr/>
        </p:nvSpPr>
        <p:spPr>
          <a:xfrm>
            <a:off x="514350" y="509588"/>
            <a:ext cx="3486006" cy="1100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DMU </a:t>
            </a:r>
            <a:endParaRPr sz="7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Hacking Society</a:t>
            </a:r>
            <a:endParaRPr sz="700"/>
          </a:p>
        </p:txBody>
      </p:sp>
      <p:sp>
        <p:nvSpPr>
          <p:cNvPr id="216" name="Google Shape;216;p38"/>
          <p:cNvSpPr txBox="1"/>
          <p:nvPr/>
        </p:nvSpPr>
        <p:spPr>
          <a:xfrm>
            <a:off x="602175" y="3117250"/>
            <a:ext cx="7935000" cy="14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Steganography</a:t>
            </a:r>
            <a:endParaRPr sz="48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6"/>
          <p:cNvSpPr txBox="1"/>
          <p:nvPr/>
        </p:nvSpPr>
        <p:spPr>
          <a:xfrm>
            <a:off x="742450" y="1049000"/>
            <a:ext cx="7689900" cy="37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Red Eyes Hacking group (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APT 37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Used a jpg image in a spear phishing email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the victim clicked the image an exploit was triggered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Ran shellcode on the computer to download and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execute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 malicious payload stored in the image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56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Real life </a:t>
            </a: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example: </a:t>
            </a:r>
            <a:r>
              <a:rPr lang="en-GB" sz="2900">
                <a:solidFill>
                  <a:srgbClr val="E69138"/>
                </a:solidFill>
                <a:latin typeface="Merriweather"/>
                <a:ea typeface="Merriweather"/>
                <a:cs typeface="Merriweather"/>
                <a:sym typeface="Merriweather"/>
              </a:rPr>
              <a:t>APT-37</a:t>
            </a:r>
            <a:endParaRPr sz="2900">
              <a:solidFill>
                <a:srgbClr val="E69138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descr="a man is making a funny face in front of a tree and the words real life are above him . (provided by Tenor)" id="336" name="Google Shape;33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3525" y="4041225"/>
            <a:ext cx="1960475" cy="110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7"/>
          <p:cNvSpPr txBox="1"/>
          <p:nvPr/>
        </p:nvSpPr>
        <p:spPr>
          <a:xfrm>
            <a:off x="742450" y="1049000"/>
            <a:ext cx="7689900" cy="37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300">
                <a:solidFill>
                  <a:srgbClr val="FFF2CC"/>
                </a:solidFill>
                <a:latin typeface="Calibri"/>
                <a:ea typeface="Calibri"/>
                <a:cs typeface="Calibri"/>
                <a:sym typeface="Calibri"/>
              </a:rPr>
              <a:t>Stegosuite is a </a:t>
            </a:r>
            <a:r>
              <a:rPr b="1" lang="en-GB" sz="1300">
                <a:solidFill>
                  <a:srgbClr val="FFF2CC"/>
                </a:solidFill>
                <a:latin typeface="Calibri"/>
                <a:ea typeface="Calibri"/>
                <a:cs typeface="Calibri"/>
                <a:sym typeface="Calibri"/>
              </a:rPr>
              <a:t>graphical steganography tool</a:t>
            </a:r>
            <a:r>
              <a:rPr lang="en-GB" sz="1300">
                <a:solidFill>
                  <a:srgbClr val="FFF2CC"/>
                </a:solidFill>
                <a:latin typeface="Calibri"/>
                <a:ea typeface="Calibri"/>
                <a:cs typeface="Calibri"/>
                <a:sym typeface="Calibri"/>
              </a:rPr>
              <a:t> to easily </a:t>
            </a:r>
            <a:r>
              <a:rPr b="1" lang="en-GB" sz="13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hide information in image files</a:t>
            </a:r>
            <a:r>
              <a:rPr lang="en-GB" sz="1300">
                <a:solidFill>
                  <a:srgbClr val="FFF2CC"/>
                </a:solidFill>
                <a:latin typeface="Calibri"/>
                <a:ea typeface="Calibri"/>
                <a:cs typeface="Calibri"/>
                <a:sym typeface="Calibri"/>
              </a:rPr>
              <a:t>. It allows the embedding of text messages and multiple files of any type. In addition, </a:t>
            </a:r>
            <a:r>
              <a:rPr b="1" lang="en-GB" sz="1300">
                <a:solidFill>
                  <a:srgbClr val="D9EAD3"/>
                </a:solidFill>
                <a:latin typeface="Calibri"/>
                <a:ea typeface="Calibri"/>
                <a:cs typeface="Calibri"/>
                <a:sym typeface="Calibri"/>
              </a:rPr>
              <a:t>the embedded data is encrypted using AES</a:t>
            </a:r>
            <a:r>
              <a:rPr lang="en-GB" sz="1300">
                <a:solidFill>
                  <a:srgbClr val="FFF2CC"/>
                </a:solidFill>
                <a:latin typeface="Calibri"/>
                <a:ea typeface="Calibri"/>
                <a:cs typeface="Calibri"/>
                <a:sym typeface="Calibri"/>
              </a:rPr>
              <a:t>. Currently supported file types are BMP, GIF, JPG and PNG. Stegosuite is written in Java and utilizes the SWT toolkit for its interface</a:t>
            </a: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GUI Based application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bit easier to use if you are not used to the CLI 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rgbClr val="93C47D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1" lang="en-GB" sz="2200">
                <a:solidFill>
                  <a:srgbClr val="93C47D"/>
                </a:solidFill>
                <a:latin typeface="Calibri"/>
                <a:ea typeface="Calibri"/>
                <a:cs typeface="Calibri"/>
                <a:sym typeface="Calibri"/>
              </a:rPr>
              <a:t>tegosuite -h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to see the tool usage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57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Stegosuite</a:t>
            </a:r>
            <a:endParaRPr sz="2900">
              <a:solidFill>
                <a:srgbClr val="E69138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343" name="Google Shape;34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5050" y="3418400"/>
            <a:ext cx="2988950" cy="172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8"/>
          <p:cNvSpPr txBox="1"/>
          <p:nvPr/>
        </p:nvSpPr>
        <p:spPr>
          <a:xfrm>
            <a:off x="742450" y="1049000"/>
            <a:ext cx="7689900" cy="37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>
                <a:solidFill>
                  <a:srgbClr val="FFF2CC"/>
                </a:solidFill>
                <a:latin typeface="Calibri"/>
                <a:ea typeface="Calibri"/>
                <a:cs typeface="Calibri"/>
                <a:sym typeface="Calibri"/>
              </a:rPr>
              <a:t>Steghide is a steganography program that is able to hide data in various kinds of image- and audio-files. The color- respectively sample-frequencies are not changed thus making the embedding resistant against first-order statistical tests</a:t>
            </a: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 Based application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Stock on kali :) 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Allows automated extraction of data from a file (image)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b="1" lang="en-GB" sz="2200">
                <a:solidFill>
                  <a:srgbClr val="93C47D"/>
                </a:solidFill>
                <a:latin typeface="Calibri"/>
                <a:ea typeface="Calibri"/>
                <a:cs typeface="Calibri"/>
                <a:sym typeface="Calibri"/>
              </a:rPr>
              <a:t>steghide -h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to see the tool usage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58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Steghide</a:t>
            </a:r>
            <a:endParaRPr sz="2900">
              <a:solidFill>
                <a:srgbClr val="E69138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350" name="Google Shape;35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2650" y="3322900"/>
            <a:ext cx="3841351" cy="182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9"/>
          <p:cNvSpPr txBox="1"/>
          <p:nvPr/>
        </p:nvSpPr>
        <p:spPr>
          <a:xfrm>
            <a:off x="742450" y="1401625"/>
            <a:ext cx="76899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6" name="Google Shape;35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5538" y="1043675"/>
            <a:ext cx="6672925" cy="3482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0"/>
          <p:cNvSpPr/>
          <p:nvPr/>
        </p:nvSpPr>
        <p:spPr>
          <a:xfrm>
            <a:off x="1347150" y="957874"/>
            <a:ext cx="6449700" cy="3323100"/>
          </a:xfrm>
          <a:prstGeom prst="roundRect">
            <a:avLst>
              <a:gd fmla="val 16667" name="adj"/>
            </a:avLst>
          </a:prstGeom>
          <a:solidFill>
            <a:srgbClr val="151C2B"/>
          </a:solidFill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60"/>
          <p:cNvSpPr txBox="1"/>
          <p:nvPr/>
        </p:nvSpPr>
        <p:spPr>
          <a:xfrm>
            <a:off x="3256501" y="155125"/>
            <a:ext cx="2631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Practical</a:t>
            </a:r>
            <a:endParaRPr sz="700"/>
          </a:p>
        </p:txBody>
      </p:sp>
      <p:sp>
        <p:nvSpPr>
          <p:cNvPr id="363" name="Google Shape;363;p60"/>
          <p:cNvSpPr txBox="1"/>
          <p:nvPr/>
        </p:nvSpPr>
        <p:spPr>
          <a:xfrm>
            <a:off x="1309200" y="3455561"/>
            <a:ext cx="652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https://tryhackme.com/room/cicada3301vol1</a:t>
            </a:r>
            <a:endParaRPr sz="24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4" name="Google Shape;364;p60"/>
          <p:cNvPicPr preferRelativeResize="0"/>
          <p:nvPr/>
        </p:nvPicPr>
        <p:blipFill rotWithShape="1">
          <a:blip r:embed="rId4">
            <a:alphaModFix/>
          </a:blip>
          <a:srcRect b="0" l="0" r="47451" t="0"/>
          <a:stretch/>
        </p:blipFill>
        <p:spPr>
          <a:xfrm>
            <a:off x="1560725" y="1236124"/>
            <a:ext cx="6022551" cy="20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1"/>
          <p:cNvSpPr txBox="1"/>
          <p:nvPr/>
        </p:nvSpPr>
        <p:spPr>
          <a:xfrm>
            <a:off x="742448" y="490538"/>
            <a:ext cx="1115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370" name="Google Shape;370;p61"/>
          <p:cNvSpPr txBox="1"/>
          <p:nvPr/>
        </p:nvSpPr>
        <p:spPr>
          <a:xfrm>
            <a:off x="2096975" y="158444"/>
            <a:ext cx="48282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PUB? </a:t>
            </a:r>
            <a:endParaRPr b="1" sz="4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man in a suit and tie is driving a convertible car (provided by Tenor)" id="371" name="Google Shape;371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675" y="910220"/>
            <a:ext cx="6188650" cy="41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9"/>
          <p:cNvSpPr/>
          <p:nvPr/>
        </p:nvSpPr>
        <p:spPr>
          <a:xfrm>
            <a:off x="5477416" y="1838245"/>
            <a:ext cx="1956401" cy="2057400"/>
          </a:xfrm>
          <a:custGeom>
            <a:rect b="b" l="l" r="r" t="t"/>
            <a:pathLst>
              <a:path extrusionOk="0" h="4114800" w="3912801">
                <a:moveTo>
                  <a:pt x="0" y="0"/>
                </a:moveTo>
                <a:lnTo>
                  <a:pt x="3912801" y="0"/>
                </a:lnTo>
                <a:lnTo>
                  <a:pt x="39128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2" name="Google Shape;222;p39"/>
          <p:cNvSpPr/>
          <p:nvPr/>
        </p:nvSpPr>
        <p:spPr>
          <a:xfrm>
            <a:off x="1710184" y="1838245"/>
            <a:ext cx="2916418" cy="2057400"/>
          </a:xfrm>
          <a:custGeom>
            <a:rect b="b" l="l" r="r" t="t"/>
            <a:pathLst>
              <a:path extrusionOk="0" h="4114800" w="5832835">
                <a:moveTo>
                  <a:pt x="0" y="0"/>
                </a:moveTo>
                <a:lnTo>
                  <a:pt x="5832835" y="0"/>
                </a:lnTo>
                <a:lnTo>
                  <a:pt x="58328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3" name="Google Shape;223;p39"/>
          <p:cNvSpPr txBox="1"/>
          <p:nvPr/>
        </p:nvSpPr>
        <p:spPr>
          <a:xfrm>
            <a:off x="776273" y="490538"/>
            <a:ext cx="1115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24" name="Google Shape;224;p39"/>
          <p:cNvSpPr txBox="1"/>
          <p:nvPr/>
        </p:nvSpPr>
        <p:spPr>
          <a:xfrm>
            <a:off x="1052140" y="712073"/>
            <a:ext cx="703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D0nt d0 1ll3gal sh1t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5" name="Google Shape;225;p39"/>
          <p:cNvSpPr txBox="1"/>
          <p:nvPr/>
        </p:nvSpPr>
        <p:spPr>
          <a:xfrm>
            <a:off x="1710184" y="4180840"/>
            <a:ext cx="57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2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please..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0" title="1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Announcements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6" name="Google Shape;236;p41"/>
          <p:cNvSpPr txBox="1"/>
          <p:nvPr/>
        </p:nvSpPr>
        <p:spPr>
          <a:xfrm>
            <a:off x="727050" y="988800"/>
            <a:ext cx="76899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DMU Hackers</a:t>
            </a:r>
            <a:r>
              <a:rPr lang="en-GB" sz="2200">
                <a:solidFill>
                  <a:schemeClr val="lt1"/>
                </a:solidFill>
              </a:rPr>
              <a:t> Committee applications open!</a:t>
            </a:r>
            <a:endParaRPr sz="2200">
              <a:solidFill>
                <a:schemeClr val="lt1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</a:pPr>
            <a:r>
              <a:rPr lang="en-GB" sz="2200">
                <a:solidFill>
                  <a:schemeClr val="lt1"/>
                </a:solidFill>
              </a:rPr>
              <a:t>5 minute talks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Q-Zips (SOON)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PwnEd Qualifiers (SOON)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P2P Registration Open</a:t>
            </a:r>
            <a:endParaRPr sz="2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2"/>
          <p:cNvSpPr txBox="1"/>
          <p:nvPr/>
        </p:nvSpPr>
        <p:spPr>
          <a:xfrm>
            <a:off x="742450" y="1076775"/>
            <a:ext cx="76899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Steg is a technique of hiding information inside of something else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So, hiding message or files within, usually, something ordinary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The word originates from the Greek</a:t>
            </a:r>
            <a:endParaRPr sz="2200">
              <a:solidFill>
                <a:schemeClr val="lt1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</a:pPr>
            <a:r>
              <a:rPr b="1" lang="en-GB" sz="2200">
                <a:solidFill>
                  <a:srgbClr val="980000"/>
                </a:solidFill>
              </a:rPr>
              <a:t>Steganos:</a:t>
            </a:r>
            <a:r>
              <a:rPr lang="en-GB" sz="2200">
                <a:solidFill>
                  <a:schemeClr val="lt1"/>
                </a:solidFill>
              </a:rPr>
              <a:t> meaning concealed or covered</a:t>
            </a:r>
            <a:endParaRPr sz="2200">
              <a:solidFill>
                <a:schemeClr val="lt1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</a:pPr>
            <a:r>
              <a:rPr b="1" lang="en-GB" sz="2200">
                <a:solidFill>
                  <a:srgbClr val="980000"/>
                </a:solidFill>
              </a:rPr>
              <a:t>Graphein:</a:t>
            </a:r>
            <a:r>
              <a:rPr lang="en-GB" sz="2200">
                <a:solidFill>
                  <a:schemeClr val="lt1"/>
                </a:solidFill>
              </a:rPr>
              <a:t> to write</a:t>
            </a:r>
            <a:endParaRPr sz="2200">
              <a:solidFill>
                <a:schemeClr val="lt1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</a:pPr>
            <a:r>
              <a:rPr lang="en-GB" sz="2200">
                <a:solidFill>
                  <a:schemeClr val="lt1"/>
                </a:solidFill>
              </a:rPr>
              <a:t>Spartan warriors would write messages on wood tablets and cover them in wax. Recipient would the scrape off the wax to read the message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242" name="Google Shape;242;p42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What is Steganography?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3"/>
          <p:cNvSpPr txBox="1"/>
          <p:nvPr/>
        </p:nvSpPr>
        <p:spPr>
          <a:xfrm>
            <a:off x="742450" y="981325"/>
            <a:ext cx="7689900" cy="38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Cryptography encrypts data - makes it unreadable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Hides the content of a message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Structure of data is changed</a:t>
            </a:r>
            <a:endParaRPr sz="2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Steg hides the data altogether - looks non-suspicious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Hides the existence of a message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Structure stays the same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248" name="Google Shape;248;p43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Steganography vs Cryptography?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/>
          <p:nvPr/>
        </p:nvSpPr>
        <p:spPr>
          <a:xfrm>
            <a:off x="742450" y="1001625"/>
            <a:ext cx="7689900" cy="38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Covert communication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Hides the existence of data - difficult to detect without already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knowing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there is something to find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Attackers can hide source code for malware - hide it in something that is seemingly harmless, text/image file, for the user to click and “trigger”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44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Why understanding steg is important?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/>
          <p:nvPr/>
        </p:nvSpPr>
        <p:spPr>
          <a:xfrm>
            <a:off x="742450" y="974550"/>
            <a:ext cx="7689900" cy="3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Video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Audio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Backmasking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○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Spectrogram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Metadata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Network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45"/>
          <p:cNvSpPr txBox="1"/>
          <p:nvPr/>
        </p:nvSpPr>
        <p:spPr>
          <a:xfrm>
            <a:off x="1058350" y="242925"/>
            <a:ext cx="70581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Types of Steganography?</a:t>
            </a:r>
            <a:endParaRPr sz="29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